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4"/>
  </p:notesMasterIdLst>
  <p:handoutMasterIdLst>
    <p:handoutMasterId r:id="rId25"/>
  </p:handoutMasterIdLst>
  <p:sldIdLst>
    <p:sldId id="286" r:id="rId9"/>
    <p:sldId id="258" r:id="rId10"/>
    <p:sldId id="259" r:id="rId11"/>
    <p:sldId id="260" r:id="rId12"/>
    <p:sldId id="262" r:id="rId13"/>
    <p:sldId id="261" r:id="rId14"/>
    <p:sldId id="265" r:id="rId15"/>
    <p:sldId id="266" r:id="rId16"/>
    <p:sldId id="271" r:id="rId17"/>
    <p:sldId id="270" r:id="rId18"/>
    <p:sldId id="263" r:id="rId19"/>
    <p:sldId id="264" r:id="rId20"/>
    <p:sldId id="267" r:id="rId21"/>
    <p:sldId id="268" r:id="rId22"/>
    <p:sldId id="301" r:id="rId23"/>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25" autoAdjust="0"/>
    <p:restoredTop sz="94660"/>
  </p:normalViewPr>
  <p:slideViewPr>
    <p:cSldViewPr snapToGrid="0">
      <p:cViewPr varScale="1">
        <p:scale>
          <a:sx n="110" d="100"/>
          <a:sy n="110" d="100"/>
        </p:scale>
        <p:origin x="942" y="78"/>
      </p:cViewPr>
      <p:guideLst>
        <p:guide orient="horz" pos="2160"/>
        <p:guide pos="3840"/>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6/25/2024</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6/25/2024</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fld id="{728E06F7-6DC6-4586-B3ED-D4191F2A1E2A}" type="datetimeFigureOut">
              <a:rPr lang="en-US" smtClean="0"/>
              <a:t>6/25/2024</a:t>
            </a:fld>
            <a:endParaRPr lang="en-US"/>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fld id="{811C2CC6-7D63-4622-8F34-9DF1E7A7B091}" type="slidenum">
              <a:rPr lang="en-US" smtClean="0"/>
              <a:t>‹#›</a:t>
            </a:fld>
            <a:endParaRPr lang="en-US"/>
          </a:p>
        </p:txBody>
      </p:sp>
    </p:spTree>
    <p:extLst>
      <p:ext uri="{BB962C8B-B14F-4D97-AF65-F5344CB8AC3E}">
        <p14:creationId xmlns:p14="http://schemas.microsoft.com/office/powerpoint/2010/main" val="1669190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0.xml"/><Relationship Id="rId7" Type="http://schemas.openxmlformats.org/officeDocument/2006/relationships/image" Target="../media/image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5"/>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6"/>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7"/>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 id="2147484327" r:id="rId2"/>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vert="horz" lIns="91440" tIns="45720" rIns="91440" bIns="45720" rtlCol="0" anchor="t">
            <a:normAutofit/>
          </a:bodyPr>
          <a:lstStyle/>
          <a:p>
            <a:r>
              <a:rPr lang="en-US" sz="1800" dirty="0">
                <a:solidFill>
                  <a:schemeClr val="bg1"/>
                </a:solidFill>
                <a:latin typeface="Arial"/>
                <a:cs typeface="Arial"/>
              </a:rPr>
              <a:t>Todd Steissberg</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a:t>
            </a:r>
          </a:p>
          <a:p>
            <a:endParaRPr lang="en-US" sz="1800" dirty="0">
              <a:solidFill>
                <a:schemeClr val="bg1"/>
              </a:solidFill>
            </a:endParaRPr>
          </a:p>
          <a:p>
            <a:r>
              <a:rPr lang="en-US" sz="1800" dirty="0">
                <a:solidFill>
                  <a:schemeClr val="bg1"/>
                </a:solidFill>
              </a:rPr>
              <a:t>July 08 – 09, 2024</a:t>
            </a:r>
          </a:p>
          <a:p>
            <a:endParaRPr lang="en-US" sz="1800" dirty="0">
              <a:solidFill>
                <a:schemeClr val="bg1"/>
              </a:solidFill>
            </a:endParaRPr>
          </a:p>
        </p:txBody>
      </p:sp>
      <p:sp>
        <p:nvSpPr>
          <p:cNvPr id="2" name="Title 1"/>
          <p:cNvSpPr>
            <a:spLocks noGrp="1"/>
          </p:cNvSpPr>
          <p:nvPr>
            <p:ph type="title"/>
          </p:nvPr>
        </p:nvSpPr>
        <p:spPr>
          <a:xfrm>
            <a:off x="609600" y="1683033"/>
            <a:ext cx="9144000" cy="687177"/>
          </a:xfrm>
        </p:spPr>
        <p:txBody>
          <a:bodyPr>
            <a:normAutofit/>
          </a:bodyPr>
          <a:lstStyle/>
          <a:p>
            <a:r>
              <a:rPr lang="en-US" sz="2400" dirty="0"/>
              <a:t>CE-QUAL-W2 Model Utilities</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600" y="5784725"/>
            <a:ext cx="977900" cy="958918"/>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8340651" y="5794410"/>
            <a:ext cx="977900" cy="121515"/>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FDEF-E84B-432B-A1B2-A3411ED02FF5}"/>
              </a:ext>
            </a:extLst>
          </p:cNvPr>
          <p:cNvSpPr>
            <a:spLocks noGrp="1"/>
          </p:cNvSpPr>
          <p:nvPr>
            <p:ph type="title"/>
          </p:nvPr>
        </p:nvSpPr>
        <p:spPr/>
        <p:txBody>
          <a:bodyPr/>
          <a:lstStyle/>
          <a:p>
            <a:pPr algn="ctr"/>
            <a:r>
              <a:rPr lang="en-US" dirty="0">
                <a:solidFill>
                  <a:schemeClr val="tx1"/>
                </a:solidFill>
              </a:rPr>
              <a:t>Vector Field Plotting</a:t>
            </a:r>
          </a:p>
        </p:txBody>
      </p:sp>
      <p:pic>
        <p:nvPicPr>
          <p:cNvPr id="5" name="Picture 4">
            <a:extLst>
              <a:ext uri="{FF2B5EF4-FFF2-40B4-BE49-F238E27FC236}">
                <a16:creationId xmlns:a16="http://schemas.microsoft.com/office/drawing/2014/main" id="{1D2981C7-4B45-41A8-979B-3CC194DE98C1}"/>
              </a:ext>
            </a:extLst>
          </p:cNvPr>
          <p:cNvPicPr>
            <a:picLocks noChangeAspect="1"/>
          </p:cNvPicPr>
          <p:nvPr/>
        </p:nvPicPr>
        <p:blipFill>
          <a:blip r:embed="rId2"/>
          <a:stretch>
            <a:fillRect/>
          </a:stretch>
        </p:blipFill>
        <p:spPr>
          <a:xfrm>
            <a:off x="1956874" y="996462"/>
            <a:ext cx="8369290" cy="5152327"/>
          </a:xfrm>
          <a:prstGeom prst="rect">
            <a:avLst/>
          </a:prstGeom>
          <a:ln>
            <a:solidFill>
              <a:schemeClr val="tx1"/>
            </a:solidFill>
          </a:ln>
        </p:spPr>
      </p:pic>
    </p:spTree>
    <p:extLst>
      <p:ext uri="{BB962C8B-B14F-4D97-AF65-F5344CB8AC3E}">
        <p14:creationId xmlns:p14="http://schemas.microsoft.com/office/powerpoint/2010/main" val="124467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3B0E-290C-1DF2-79F8-E8A88FC60FC1}"/>
              </a:ext>
            </a:extLst>
          </p:cNvPr>
          <p:cNvSpPr>
            <a:spLocks noGrp="1"/>
          </p:cNvSpPr>
          <p:nvPr>
            <p:ph type="title"/>
          </p:nvPr>
        </p:nvSpPr>
        <p:spPr/>
        <p:txBody>
          <a:bodyPr/>
          <a:lstStyle/>
          <a:p>
            <a:r>
              <a:rPr lang="en-US" dirty="0">
                <a:solidFill>
                  <a:schemeClr val="tx1"/>
                </a:solidFill>
              </a:rPr>
              <a:t>Output Visualization Future Work</a:t>
            </a:r>
          </a:p>
        </p:txBody>
      </p:sp>
      <p:sp>
        <p:nvSpPr>
          <p:cNvPr id="3" name="TextBox 2">
            <a:extLst>
              <a:ext uri="{FF2B5EF4-FFF2-40B4-BE49-F238E27FC236}">
                <a16:creationId xmlns:a16="http://schemas.microsoft.com/office/drawing/2014/main" id="{EE0FB9F4-82EC-4E9A-A08B-D8E4A6545D30}"/>
              </a:ext>
            </a:extLst>
          </p:cNvPr>
          <p:cNvSpPr txBox="1"/>
          <p:nvPr/>
        </p:nvSpPr>
        <p:spPr>
          <a:xfrm>
            <a:off x="609601" y="1081093"/>
            <a:ext cx="11175999" cy="2677656"/>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latin typeface="Arial"/>
                <a:ea typeface="ＭＳ Ｐゴシック"/>
                <a:cs typeface="Arial"/>
              </a:rPr>
              <a:t>Visualizing Python-based output using built-in plotting tools.</a:t>
            </a:r>
          </a:p>
          <a:p>
            <a:pPr marL="285750" indent="-285750">
              <a:buFont typeface="Arial" panose="020B0604020202020204" pitchFamily="34" charset="0"/>
              <a:buChar char="•"/>
            </a:pPr>
            <a:r>
              <a:rPr lang="en-US" dirty="0">
                <a:latin typeface="Arial"/>
                <a:ea typeface="ＭＳ Ｐゴシック"/>
                <a:cs typeface="Arial"/>
              </a:rPr>
              <a:t>Using YAML configuration files, essentially streamlining the organization of output files and making them easy for humans to read</a:t>
            </a:r>
          </a:p>
          <a:p>
            <a:pPr marL="285750" indent="-285750">
              <a:lnSpc>
                <a:spcPct val="150000"/>
              </a:lnSpc>
              <a:buFont typeface="Arial" panose="020B0604020202020204" pitchFamily="34" charset="0"/>
              <a:buChar char="•"/>
            </a:pPr>
            <a:r>
              <a:rPr lang="en-US" dirty="0">
                <a:latin typeface="Arial"/>
                <a:ea typeface="ＭＳ Ｐゴシック"/>
                <a:cs typeface="Arial"/>
              </a:rPr>
              <a:t>Making output compatible with USACE security settings</a:t>
            </a:r>
          </a:p>
          <a:p>
            <a:endParaRPr lang="en-US" dirty="0">
              <a:cs typeface="Arial" pitchFamily="34" charset="0"/>
            </a:endParaRPr>
          </a:p>
          <a:p>
            <a:r>
              <a:rPr lang="en-US" dirty="0"/>
              <a:t>A case-study of these tools will be presented following this lecture. </a:t>
            </a:r>
          </a:p>
        </p:txBody>
      </p:sp>
    </p:spTree>
    <p:extLst>
      <p:ext uri="{BB962C8B-B14F-4D97-AF65-F5344CB8AC3E}">
        <p14:creationId xmlns:p14="http://schemas.microsoft.com/office/powerpoint/2010/main" val="361331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6298-A0A1-AD04-F1BA-7D7BE9839D0E}"/>
              </a:ext>
            </a:extLst>
          </p:cNvPr>
          <p:cNvSpPr>
            <a:spLocks noGrp="1"/>
          </p:cNvSpPr>
          <p:nvPr>
            <p:ph type="title"/>
          </p:nvPr>
        </p:nvSpPr>
        <p:spPr/>
        <p:txBody>
          <a:bodyPr/>
          <a:lstStyle/>
          <a:p>
            <a:r>
              <a:rPr lang="en-US" dirty="0">
                <a:solidFill>
                  <a:schemeClr val="tx1"/>
                </a:solidFill>
              </a:rPr>
              <a:t>Control File Converter, from v3.7– 4.2 to v4.5</a:t>
            </a:r>
          </a:p>
        </p:txBody>
      </p:sp>
      <p:sp>
        <p:nvSpPr>
          <p:cNvPr id="3" name="Content Placeholder 2">
            <a:extLst>
              <a:ext uri="{FF2B5EF4-FFF2-40B4-BE49-F238E27FC236}">
                <a16:creationId xmlns:a16="http://schemas.microsoft.com/office/drawing/2014/main" id="{6AC242E3-B2A2-3567-34DD-F97A7FFD81BE}"/>
              </a:ext>
            </a:extLst>
          </p:cNvPr>
          <p:cNvSpPr>
            <a:spLocks noGrp="1"/>
          </p:cNvSpPr>
          <p:nvPr>
            <p:ph idx="1"/>
          </p:nvPr>
        </p:nvSpPr>
        <p:spPr>
          <a:xfrm>
            <a:off x="715108" y="1225550"/>
            <a:ext cx="10527323" cy="4718049"/>
          </a:xfrm>
        </p:spPr>
        <p:txBody>
          <a:bodyPr/>
          <a:lstStyle/>
          <a:p>
            <a:pPr marL="285750" indent="-285750">
              <a:lnSpc>
                <a:spcPct val="150000"/>
              </a:lnSpc>
              <a:buFont typeface="Arial" panose="020B0604020202020204" pitchFamily="34" charset="0"/>
              <a:buChar char="•"/>
            </a:pPr>
            <a:r>
              <a:rPr lang="en-US" sz="2400" b="0" dirty="0">
                <a:solidFill>
                  <a:schemeClr val="tx1"/>
                </a:solidFill>
              </a:rPr>
              <a:t>Feature allows conversion of legacy models to version 4.5.</a:t>
            </a:r>
            <a:endParaRPr lang="en-US" dirty="0">
              <a:solidFill>
                <a:schemeClr val="tx1"/>
              </a:solidFill>
            </a:endParaRPr>
          </a:p>
          <a:p>
            <a:pPr marL="285750" indent="-285750">
              <a:lnSpc>
                <a:spcPct val="150000"/>
              </a:lnSpc>
              <a:buFont typeface="Arial" panose="020B0604020202020204" pitchFamily="34" charset="0"/>
              <a:buChar char="•"/>
            </a:pPr>
            <a:r>
              <a:rPr lang="en-US" sz="2400" b="0" dirty="0">
                <a:solidFill>
                  <a:schemeClr val="tx1"/>
                </a:solidFill>
              </a:rPr>
              <a:t>Different model versions produce slightly different outputs. </a:t>
            </a:r>
          </a:p>
          <a:p>
            <a:pPr marL="285750" indent="-285750">
              <a:lnSpc>
                <a:spcPct val="150000"/>
              </a:lnSpc>
              <a:buFont typeface="Arial" panose="020B0604020202020204" pitchFamily="34" charset="0"/>
              <a:buChar char="•"/>
            </a:pPr>
            <a:r>
              <a:rPr lang="en-US" sz="2400" b="0" dirty="0">
                <a:solidFill>
                  <a:schemeClr val="tx1"/>
                </a:solidFill>
              </a:rPr>
              <a:t>Additional details will be offered in tomorrow’s workshop.</a:t>
            </a:r>
          </a:p>
        </p:txBody>
      </p:sp>
      <p:sp>
        <p:nvSpPr>
          <p:cNvPr id="4" name="Textfeld 3">
            <a:extLst>
              <a:ext uri="{FF2B5EF4-FFF2-40B4-BE49-F238E27FC236}">
                <a16:creationId xmlns:a16="http://schemas.microsoft.com/office/drawing/2014/main" id="{DABBEDF4-6D4F-3A01-6536-B84859E39C4D}"/>
              </a:ext>
            </a:extLst>
          </p:cNvPr>
          <p:cNvSpPr txBox="1"/>
          <p:nvPr/>
        </p:nvSpPr>
        <p:spPr>
          <a:xfrm>
            <a:off x="-1301262" y="949569"/>
            <a:ext cx="184731" cy="461665"/>
          </a:xfrm>
          <a:prstGeom prst="rect">
            <a:avLst/>
          </a:prstGeom>
          <a:noFill/>
        </p:spPr>
        <p:txBody>
          <a:bodyPr wrap="none" rtlCol="0">
            <a:spAutoFit/>
          </a:bodyPr>
          <a:lstStyle/>
          <a:p>
            <a:endParaRPr lang="de-DE" dirty="0"/>
          </a:p>
        </p:txBody>
      </p:sp>
      <p:sp>
        <p:nvSpPr>
          <p:cNvPr id="5" name="Textfeld 4">
            <a:extLst>
              <a:ext uri="{FF2B5EF4-FFF2-40B4-BE49-F238E27FC236}">
                <a16:creationId xmlns:a16="http://schemas.microsoft.com/office/drawing/2014/main" id="{83D2484F-33B3-6729-E35E-98F7019062E1}"/>
              </a:ext>
            </a:extLst>
          </p:cNvPr>
          <p:cNvSpPr txBox="1"/>
          <p:nvPr/>
        </p:nvSpPr>
        <p:spPr>
          <a:xfrm>
            <a:off x="13000892" y="1195754"/>
            <a:ext cx="184731" cy="461665"/>
          </a:xfrm>
          <a:prstGeom prst="rect">
            <a:avLst/>
          </a:prstGeom>
          <a:noFill/>
        </p:spPr>
        <p:txBody>
          <a:bodyPr wrap="none" rtlCol="0">
            <a:spAutoFit/>
          </a:bodyPr>
          <a:lstStyle/>
          <a:p>
            <a:endParaRPr lang="de-DE" dirty="0"/>
          </a:p>
        </p:txBody>
      </p:sp>
      <p:sp>
        <p:nvSpPr>
          <p:cNvPr id="6" name="Textfeld 5">
            <a:extLst>
              <a:ext uri="{FF2B5EF4-FFF2-40B4-BE49-F238E27FC236}">
                <a16:creationId xmlns:a16="http://schemas.microsoft.com/office/drawing/2014/main" id="{AB5EA481-2AA6-FAAF-17E5-EB1DB8677063}"/>
              </a:ext>
            </a:extLst>
          </p:cNvPr>
          <p:cNvSpPr txBox="1"/>
          <p:nvPr/>
        </p:nvSpPr>
        <p:spPr>
          <a:xfrm flipV="1">
            <a:off x="-36834" y="1903603"/>
            <a:ext cx="45719" cy="136212"/>
          </a:xfrm>
          <a:prstGeom prst="rect">
            <a:avLst/>
          </a:prstGeom>
          <a:noFill/>
        </p:spPr>
        <p:txBody>
          <a:bodyPr wrap="square" rtlCol="0">
            <a:spAutoFit/>
          </a:bodyPr>
          <a:lstStyle/>
          <a:p>
            <a:endParaRPr lang="de-DE" dirty="0"/>
          </a:p>
        </p:txBody>
      </p:sp>
      <p:sp>
        <p:nvSpPr>
          <p:cNvPr id="7" name="Textfeld 6">
            <a:extLst>
              <a:ext uri="{FF2B5EF4-FFF2-40B4-BE49-F238E27FC236}">
                <a16:creationId xmlns:a16="http://schemas.microsoft.com/office/drawing/2014/main" id="{FB7E0BC4-D26E-477B-5B23-434A60EEFE92}"/>
              </a:ext>
            </a:extLst>
          </p:cNvPr>
          <p:cNvSpPr txBox="1"/>
          <p:nvPr/>
        </p:nvSpPr>
        <p:spPr>
          <a:xfrm>
            <a:off x="-375138" y="1735015"/>
            <a:ext cx="184731" cy="461665"/>
          </a:xfrm>
          <a:prstGeom prst="rect">
            <a:avLst/>
          </a:prstGeom>
          <a:noFill/>
        </p:spPr>
        <p:txBody>
          <a:bodyPr wrap="none" rtlCol="0">
            <a:spAutoFit/>
          </a:bodyPr>
          <a:lstStyle/>
          <a:p>
            <a:endParaRPr lang="de-DE"/>
          </a:p>
        </p:txBody>
      </p:sp>
    </p:spTree>
    <p:extLst>
      <p:ext uri="{BB962C8B-B14F-4D97-AF65-F5344CB8AC3E}">
        <p14:creationId xmlns:p14="http://schemas.microsoft.com/office/powerpoint/2010/main" val="3853642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869-E3C3-4E0F-9C8D-B5472A2E3525}"/>
              </a:ext>
            </a:extLst>
          </p:cNvPr>
          <p:cNvSpPr>
            <a:spLocks noGrp="1"/>
          </p:cNvSpPr>
          <p:nvPr>
            <p:ph type="title"/>
          </p:nvPr>
        </p:nvSpPr>
        <p:spPr/>
        <p:txBody>
          <a:bodyPr>
            <a:normAutofit/>
          </a:bodyPr>
          <a:lstStyle/>
          <a:p>
            <a:r>
              <a:rPr lang="en-US" dirty="0">
                <a:solidFill>
                  <a:schemeClr val="tx1"/>
                </a:solidFill>
              </a:rPr>
              <a:t>Excel Macro - .xlsm to .csv</a:t>
            </a:r>
          </a:p>
        </p:txBody>
      </p:sp>
      <p:sp>
        <p:nvSpPr>
          <p:cNvPr id="3" name="Content Placeholder 2">
            <a:extLst>
              <a:ext uri="{FF2B5EF4-FFF2-40B4-BE49-F238E27FC236}">
                <a16:creationId xmlns:a16="http://schemas.microsoft.com/office/drawing/2014/main" id="{F6B0E436-EDD9-4709-AF08-0411545A6E82}"/>
              </a:ext>
            </a:extLst>
          </p:cNvPr>
          <p:cNvSpPr>
            <a:spLocks noGrp="1"/>
          </p:cNvSpPr>
          <p:nvPr>
            <p:ph idx="1"/>
          </p:nvPr>
        </p:nvSpPr>
        <p:spPr>
          <a:xfrm>
            <a:off x="406400" y="1069975"/>
            <a:ext cx="11176000" cy="4718049"/>
          </a:xfrm>
        </p:spPr>
        <p:txBody>
          <a:bodyPr>
            <a:normAutofit/>
          </a:bodyPr>
          <a:lstStyle/>
          <a:p>
            <a:r>
              <a:rPr lang="en-US" sz="2000" b="0" dirty="0">
                <a:solidFill>
                  <a:schemeClr val="tx1"/>
                </a:solidFill>
              </a:rPr>
              <a:t>This visual basic macro in Excel allows us trim the heavily annotated .</a:t>
            </a:r>
            <a:r>
              <a:rPr lang="en-US" sz="2000" b="0" dirty="0" err="1">
                <a:solidFill>
                  <a:schemeClr val="tx1"/>
                </a:solidFill>
              </a:rPr>
              <a:t>xslm</a:t>
            </a:r>
            <a:r>
              <a:rPr lang="en-US" sz="2000" b="0" dirty="0">
                <a:solidFill>
                  <a:schemeClr val="tx1"/>
                </a:solidFill>
              </a:rPr>
              <a:t> file to an input file readable by the model:</a:t>
            </a:r>
          </a:p>
        </p:txBody>
      </p:sp>
      <p:pic>
        <p:nvPicPr>
          <p:cNvPr id="5" name="Picture 4">
            <a:extLst>
              <a:ext uri="{FF2B5EF4-FFF2-40B4-BE49-F238E27FC236}">
                <a16:creationId xmlns:a16="http://schemas.microsoft.com/office/drawing/2014/main" id="{882E009E-31BC-4904-9D3B-83B41A7A27A2}"/>
              </a:ext>
            </a:extLst>
          </p:cNvPr>
          <p:cNvPicPr>
            <a:picLocks noChangeAspect="1"/>
          </p:cNvPicPr>
          <p:nvPr/>
        </p:nvPicPr>
        <p:blipFill>
          <a:blip r:embed="rId2"/>
          <a:stretch>
            <a:fillRect/>
          </a:stretch>
        </p:blipFill>
        <p:spPr>
          <a:xfrm>
            <a:off x="1792750" y="1794364"/>
            <a:ext cx="8383849" cy="3090014"/>
          </a:xfrm>
          <a:prstGeom prst="rect">
            <a:avLst/>
          </a:prstGeom>
        </p:spPr>
      </p:pic>
      <p:sp>
        <p:nvSpPr>
          <p:cNvPr id="6" name="TextBox 5">
            <a:extLst>
              <a:ext uri="{FF2B5EF4-FFF2-40B4-BE49-F238E27FC236}">
                <a16:creationId xmlns:a16="http://schemas.microsoft.com/office/drawing/2014/main" id="{E192B510-3703-4904-8BE9-3CA7CCE87A69}"/>
              </a:ext>
            </a:extLst>
          </p:cNvPr>
          <p:cNvSpPr txBox="1"/>
          <p:nvPr/>
        </p:nvSpPr>
        <p:spPr>
          <a:xfrm>
            <a:off x="406400" y="4884378"/>
            <a:ext cx="11175999" cy="132343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dirty="0">
                <a:ea typeface="ＭＳ Ｐゴシック" charset="0"/>
                <a:cs typeface="Arial" pitchFamily="34" charset="0"/>
              </a:rPr>
              <a:t>The separation between the user-interface and .csv file enables the user to create and save many different model set-ups, but only one input file.</a:t>
            </a:r>
          </a:p>
          <a:p>
            <a:pPr marL="285750" indent="-285750">
              <a:buFont typeface="Arial" panose="020B0604020202020204" pitchFamily="34" charset="0"/>
              <a:buChar char="•"/>
            </a:pPr>
            <a:r>
              <a:rPr lang="en-US" sz="2000" dirty="0">
                <a:latin typeface="Arial"/>
                <a:ea typeface="ＭＳ Ｐゴシック"/>
                <a:cs typeface="Arial"/>
              </a:rPr>
              <a:t>Additionally, a python script based on the ‘pandas’ module can serve this function, as macros are blocked by security settings on some USACE computers.</a:t>
            </a:r>
          </a:p>
        </p:txBody>
      </p:sp>
    </p:spTree>
    <p:extLst>
      <p:ext uri="{BB962C8B-B14F-4D97-AF65-F5344CB8AC3E}">
        <p14:creationId xmlns:p14="http://schemas.microsoft.com/office/powerpoint/2010/main" val="3550804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B774-D732-48E6-91FB-664C44EE6B2F}"/>
              </a:ext>
            </a:extLst>
          </p:cNvPr>
          <p:cNvSpPr>
            <a:spLocks noGrp="1"/>
          </p:cNvSpPr>
          <p:nvPr>
            <p:ph type="title"/>
          </p:nvPr>
        </p:nvSpPr>
        <p:spPr/>
        <p:txBody>
          <a:bodyPr>
            <a:normAutofit/>
          </a:bodyPr>
          <a:lstStyle/>
          <a:p>
            <a:r>
              <a:rPr lang="en-US" dirty="0">
                <a:solidFill>
                  <a:schemeClr val="tx1"/>
                </a:solidFill>
              </a:rPr>
              <a:t>W2Control GUI</a:t>
            </a:r>
          </a:p>
        </p:txBody>
      </p:sp>
      <p:sp>
        <p:nvSpPr>
          <p:cNvPr id="3" name="Content Placeholder 2">
            <a:extLst>
              <a:ext uri="{FF2B5EF4-FFF2-40B4-BE49-F238E27FC236}">
                <a16:creationId xmlns:a16="http://schemas.microsoft.com/office/drawing/2014/main" id="{B99CF856-530E-44AE-931C-2B3DB1DAC263}"/>
              </a:ext>
            </a:extLst>
          </p:cNvPr>
          <p:cNvSpPr>
            <a:spLocks noGrp="1"/>
          </p:cNvSpPr>
          <p:nvPr>
            <p:ph idx="1"/>
          </p:nvPr>
        </p:nvSpPr>
        <p:spPr>
          <a:xfrm>
            <a:off x="406400" y="1122571"/>
            <a:ext cx="5279291" cy="422031"/>
          </a:xfrm>
        </p:spPr>
        <p:txBody>
          <a:bodyPr>
            <a:normAutofit/>
          </a:bodyPr>
          <a:lstStyle/>
          <a:p>
            <a:pPr marL="0" indent="0">
              <a:buNone/>
            </a:pPr>
            <a:r>
              <a:rPr lang="en-US" sz="1600" b="0" dirty="0">
                <a:solidFill>
                  <a:schemeClr val="tx1"/>
                </a:solidFill>
                <a:latin typeface="+mn-lt"/>
                <a:ea typeface="ＭＳ Ｐゴシック"/>
                <a:cs typeface="Arial"/>
              </a:rPr>
              <a:t>The interface prior to the .xlsm file absorbs the .</a:t>
            </a:r>
            <a:r>
              <a:rPr lang="en-US" sz="1600" b="0" dirty="0" err="1">
                <a:solidFill>
                  <a:schemeClr val="tx1"/>
                </a:solidFill>
                <a:latin typeface="+mn-lt"/>
                <a:ea typeface="ＭＳ Ｐゴシック"/>
                <a:cs typeface="Arial"/>
              </a:rPr>
              <a:t>npt</a:t>
            </a:r>
            <a:r>
              <a:rPr lang="en-US" sz="1600" b="0" dirty="0">
                <a:solidFill>
                  <a:schemeClr val="tx1"/>
                </a:solidFill>
                <a:latin typeface="+mn-lt"/>
                <a:ea typeface="ＭＳ Ｐゴシック"/>
                <a:cs typeface="Arial"/>
              </a:rPr>
              <a:t> file:</a:t>
            </a:r>
          </a:p>
        </p:txBody>
      </p:sp>
      <p:pic>
        <p:nvPicPr>
          <p:cNvPr id="5" name="Picture 4">
            <a:extLst>
              <a:ext uri="{FF2B5EF4-FFF2-40B4-BE49-F238E27FC236}">
                <a16:creationId xmlns:a16="http://schemas.microsoft.com/office/drawing/2014/main" id="{18FB217D-CFAE-47CE-8042-4D968A1E269F}"/>
              </a:ext>
            </a:extLst>
          </p:cNvPr>
          <p:cNvPicPr>
            <a:picLocks noChangeAspect="1"/>
          </p:cNvPicPr>
          <p:nvPr/>
        </p:nvPicPr>
        <p:blipFill>
          <a:blip r:embed="rId2"/>
          <a:stretch>
            <a:fillRect/>
          </a:stretch>
        </p:blipFill>
        <p:spPr>
          <a:xfrm>
            <a:off x="435081" y="1489723"/>
            <a:ext cx="5087727" cy="4746411"/>
          </a:xfrm>
          <a:prstGeom prst="rect">
            <a:avLst/>
          </a:prstGeom>
        </p:spPr>
      </p:pic>
      <p:sp>
        <p:nvSpPr>
          <p:cNvPr id="6" name="Content Placeholder 2">
            <a:extLst>
              <a:ext uri="{FF2B5EF4-FFF2-40B4-BE49-F238E27FC236}">
                <a16:creationId xmlns:a16="http://schemas.microsoft.com/office/drawing/2014/main" id="{F05A9F1E-8948-4633-AD58-89D49D3A26AA}"/>
              </a:ext>
            </a:extLst>
          </p:cNvPr>
          <p:cNvSpPr txBox="1">
            <a:spLocks/>
          </p:cNvSpPr>
          <p:nvPr/>
        </p:nvSpPr>
        <p:spPr>
          <a:xfrm>
            <a:off x="5858354" y="1115587"/>
            <a:ext cx="5927246" cy="5280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ea typeface="ＭＳ Ｐゴシック" charset="0"/>
                <a:cs typeface="Arial" pitchFamily="34" charset="0"/>
              </a:rPr>
              <a:t>A Python tool under development will move the control file .csv in a similar way to the W2Control GUI:s:</a:t>
            </a:r>
          </a:p>
        </p:txBody>
      </p:sp>
      <p:pic>
        <p:nvPicPr>
          <p:cNvPr id="7" name="Picture 6" descr="A screenshot of a cell phone&#10;&#10;Description automatically generated">
            <a:extLst>
              <a:ext uri="{FF2B5EF4-FFF2-40B4-BE49-F238E27FC236}">
                <a16:creationId xmlns:a16="http://schemas.microsoft.com/office/drawing/2014/main" id="{8217B7D5-9CE4-4CC4-B2EA-5A1BE6823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354" y="1678166"/>
            <a:ext cx="5898565" cy="4051090"/>
          </a:xfrm>
          <a:prstGeom prst="rect">
            <a:avLst/>
          </a:prstGeom>
        </p:spPr>
      </p:pic>
    </p:spTree>
    <p:extLst>
      <p:ext uri="{BB962C8B-B14F-4D97-AF65-F5344CB8AC3E}">
        <p14:creationId xmlns:p14="http://schemas.microsoft.com/office/powerpoint/2010/main" val="3137440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15</a:t>
            </a:fld>
            <a:endParaRPr lang="en-US"/>
          </a:p>
        </p:txBody>
      </p:sp>
      <p:pic>
        <p:nvPicPr>
          <p:cNvPr id="4" name="Picture 3">
            <a:extLst>
              <a:ext uri="{FF2B5EF4-FFF2-40B4-BE49-F238E27FC236}">
                <a16:creationId xmlns:a16="http://schemas.microsoft.com/office/drawing/2014/main" id="{3FBDC0FE-2D3C-8007-DE6D-85411A15DCB9}"/>
              </a:ext>
            </a:extLst>
          </p:cNvPr>
          <p:cNvPicPr>
            <a:picLocks noChangeAspect="1"/>
          </p:cNvPicPr>
          <p:nvPr/>
        </p:nvPicPr>
        <p:blipFill>
          <a:blip r:embed="rId2"/>
          <a:stretch>
            <a:fillRect/>
          </a:stretch>
        </p:blipFill>
        <p:spPr>
          <a:xfrm>
            <a:off x="1442385" y="964654"/>
            <a:ext cx="9307229" cy="5231874"/>
          </a:xfrm>
          <a:prstGeom prst="rect">
            <a:avLst/>
          </a:prstGeom>
        </p:spPr>
      </p:pic>
      <p:pic>
        <p:nvPicPr>
          <p:cNvPr id="3" name="Picture 3">
            <a:extLst>
              <a:ext uri="{FF2B5EF4-FFF2-40B4-BE49-F238E27FC236}">
                <a16:creationId xmlns:a16="http://schemas.microsoft.com/office/drawing/2014/main" id="{3F4FF284-1579-6DC8-603E-D12CCAB1FF4D}"/>
              </a:ext>
            </a:extLst>
          </p:cNvPr>
          <p:cNvPicPr>
            <a:picLocks noChangeAspect="1"/>
          </p:cNvPicPr>
          <p:nvPr/>
        </p:nvPicPr>
        <p:blipFill>
          <a:blip r:embed="rId2"/>
          <a:stretch>
            <a:fillRect/>
          </a:stretch>
        </p:blipFill>
        <p:spPr>
          <a:xfrm>
            <a:off x="1371600" y="1005685"/>
            <a:ext cx="9307229" cy="5231874"/>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A6BF-64F9-531C-21DA-6735B1B6C1E6}"/>
              </a:ext>
            </a:extLst>
          </p:cNvPr>
          <p:cNvSpPr>
            <a:spLocks noGrp="1"/>
          </p:cNvSpPr>
          <p:nvPr>
            <p:ph type="title"/>
          </p:nvPr>
        </p:nvSpPr>
        <p:spPr/>
        <p:txBody>
          <a:bodyPr/>
          <a:lstStyle/>
          <a:p>
            <a:r>
              <a:rPr lang="en-US" dirty="0">
                <a:solidFill>
                  <a:schemeClr val="tx1"/>
                </a:solidFill>
              </a:rPr>
              <a:t>Presentation Overview</a:t>
            </a:r>
          </a:p>
        </p:txBody>
      </p:sp>
      <p:sp>
        <p:nvSpPr>
          <p:cNvPr id="3" name="Content Placeholder 2">
            <a:extLst>
              <a:ext uri="{FF2B5EF4-FFF2-40B4-BE49-F238E27FC236}">
                <a16:creationId xmlns:a16="http://schemas.microsoft.com/office/drawing/2014/main" id="{E2CD4D79-D88E-8F4E-3856-9E81ECE5E7F3}"/>
              </a:ext>
            </a:extLst>
          </p:cNvPr>
          <p:cNvSpPr>
            <a:spLocks noGrp="1"/>
          </p:cNvSpPr>
          <p:nvPr>
            <p:ph idx="1"/>
          </p:nvPr>
        </p:nvSpPr>
        <p:spPr>
          <a:xfrm>
            <a:off x="570034" y="993170"/>
            <a:ext cx="11012366" cy="4718049"/>
          </a:xfrm>
        </p:spPr>
        <p:txBody>
          <a:bodyPr>
            <a:normAutofit/>
          </a:bodyPr>
          <a:lstStyle/>
          <a:p>
            <a:r>
              <a:rPr lang="en-US" sz="2000" b="0" dirty="0">
                <a:solidFill>
                  <a:schemeClr val="tx1"/>
                </a:solidFill>
                <a:latin typeface="Arial"/>
                <a:ea typeface="ＭＳ Ｐゴシック"/>
                <a:cs typeface="Arial"/>
              </a:rPr>
              <a:t>We will cover the most important utilities included in the CE-QUAL-W2 v45 download:</a:t>
            </a:r>
          </a:p>
          <a:p>
            <a:endParaRPr lang="en-US" sz="2000" b="0" dirty="0">
              <a:solidFill>
                <a:schemeClr val="tx1"/>
              </a:solidFill>
            </a:endParaRPr>
          </a:p>
          <a:p>
            <a:pPr marL="342900" indent="-342900">
              <a:buFont typeface="Arial" panose="05000000000000000000" pitchFamily="2" charset="2"/>
              <a:buChar char="•"/>
            </a:pPr>
            <a:r>
              <a:rPr lang="en-US" sz="2000" b="0" dirty="0">
                <a:solidFill>
                  <a:schemeClr val="tx1"/>
                </a:solidFill>
                <a:latin typeface="Arial"/>
                <a:ea typeface="ＭＳ Ｐゴシック"/>
                <a:cs typeface="Arial"/>
              </a:rPr>
              <a:t>Version 4.5</a:t>
            </a:r>
          </a:p>
          <a:p>
            <a:pPr lvl="2"/>
            <a:r>
              <a:rPr lang="en-US" sz="2000" b="0" dirty="0">
                <a:solidFill>
                  <a:schemeClr val="tx1"/>
                </a:solidFill>
                <a:latin typeface="Arial"/>
                <a:cs typeface="Arial"/>
              </a:rPr>
              <a:t>Waterbalance</a:t>
            </a:r>
            <a:endParaRPr lang="en-US" sz="2000" b="0" dirty="0">
              <a:solidFill>
                <a:schemeClr val="tx1"/>
              </a:solidFill>
            </a:endParaRPr>
          </a:p>
          <a:p>
            <a:pPr lvl="2"/>
            <a:r>
              <a:rPr lang="en-US" sz="2000" b="0" dirty="0">
                <a:solidFill>
                  <a:schemeClr val="tx1"/>
                </a:solidFill>
                <a:latin typeface="Arial"/>
                <a:cs typeface="Arial"/>
              </a:rPr>
              <a:t>W2tools post-processor</a:t>
            </a:r>
          </a:p>
          <a:p>
            <a:pPr lvl="2"/>
            <a:r>
              <a:rPr lang="en-US" sz="2000" b="0" dirty="0">
                <a:solidFill>
                  <a:schemeClr val="tx1"/>
                </a:solidFill>
                <a:latin typeface="Arial"/>
                <a:cs typeface="Arial"/>
              </a:rPr>
              <a:t>Control File Version Converter </a:t>
            </a:r>
            <a:endParaRPr lang="en-US" sz="2000" b="0" dirty="0">
              <a:solidFill>
                <a:schemeClr val="tx1"/>
              </a:solidFill>
            </a:endParaRPr>
          </a:p>
          <a:p>
            <a:pPr lvl="2"/>
            <a:r>
              <a:rPr lang="en-US" sz="2000" b="0" dirty="0">
                <a:solidFill>
                  <a:schemeClr val="tx1"/>
                </a:solidFill>
                <a:latin typeface="Arial"/>
                <a:cs typeface="Arial"/>
              </a:rPr>
              <a:t>Excel Macro</a:t>
            </a:r>
          </a:p>
          <a:p>
            <a:pPr marL="285750" indent="-285750">
              <a:buFont typeface="Arial" panose="020B0604020202020204" pitchFamily="34" charset="0"/>
              <a:buChar char="•"/>
            </a:pPr>
            <a:r>
              <a:rPr lang="en-US" sz="2000" b="0" dirty="0">
                <a:solidFill>
                  <a:schemeClr val="tx1"/>
                </a:solidFill>
                <a:latin typeface="Arial"/>
                <a:ea typeface="ＭＳ Ｐゴシック"/>
                <a:cs typeface="Arial"/>
              </a:rPr>
              <a:t>Previous versions</a:t>
            </a:r>
          </a:p>
          <a:p>
            <a:pPr lvl="2"/>
            <a:r>
              <a:rPr lang="en-US" sz="2000" b="0" dirty="0">
                <a:solidFill>
                  <a:schemeClr val="tx1"/>
                </a:solidFill>
                <a:latin typeface="Arial"/>
                <a:cs typeface="Arial"/>
              </a:rPr>
              <a:t>W2Control GUI</a:t>
            </a:r>
          </a:p>
          <a:p>
            <a:pPr marL="285750" indent="-285750">
              <a:buFont typeface="Arial" panose="020B0604020202020204" pitchFamily="34" charset="0"/>
              <a:buChar char="•"/>
            </a:pPr>
            <a:r>
              <a:rPr lang="en-US" sz="2000" b="0" dirty="0">
                <a:solidFill>
                  <a:schemeClr val="tx1"/>
                </a:solidFill>
                <a:latin typeface="Arial"/>
                <a:ea typeface="ＭＳ Ｐゴシック"/>
                <a:cs typeface="Arial"/>
              </a:rPr>
              <a:t>Features under development</a:t>
            </a:r>
          </a:p>
          <a:p>
            <a:pPr lvl="2"/>
            <a:r>
              <a:rPr lang="en-US" sz="2000" b="0" dirty="0">
                <a:solidFill>
                  <a:schemeClr val="tx1"/>
                </a:solidFill>
                <a:latin typeface="Arial"/>
                <a:cs typeface="Arial"/>
              </a:rPr>
              <a:t>Control file parser</a:t>
            </a:r>
          </a:p>
          <a:p>
            <a:pPr lvl="2"/>
            <a:r>
              <a:rPr lang="en-US" sz="2000" b="0" dirty="0">
                <a:solidFill>
                  <a:schemeClr val="tx1"/>
                </a:solidFill>
                <a:latin typeface="Arial"/>
                <a:cs typeface="Arial"/>
              </a:rPr>
              <a:t>Python .xlsm to .csv converter</a:t>
            </a:r>
            <a:endParaRPr lang="en-US" sz="2000" b="0" dirty="0">
              <a:solidFill>
                <a:schemeClr val="tx1"/>
              </a:solidFill>
            </a:endParaRPr>
          </a:p>
          <a:p>
            <a:pPr lvl="1" indent="-213995"/>
            <a:endParaRPr lang="en-US" sz="2000" b="0" dirty="0"/>
          </a:p>
          <a:p>
            <a:pPr lvl="1" indent="-213995"/>
            <a:endParaRPr lang="en-US" sz="2000" b="0" dirty="0"/>
          </a:p>
        </p:txBody>
      </p:sp>
    </p:spTree>
    <p:extLst>
      <p:ext uri="{BB962C8B-B14F-4D97-AF65-F5344CB8AC3E}">
        <p14:creationId xmlns:p14="http://schemas.microsoft.com/office/powerpoint/2010/main" val="3982587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144A-74AE-C1E3-193E-C639F08EBD2B}"/>
              </a:ext>
            </a:extLst>
          </p:cNvPr>
          <p:cNvSpPr>
            <a:spLocks noGrp="1"/>
          </p:cNvSpPr>
          <p:nvPr>
            <p:ph type="title"/>
          </p:nvPr>
        </p:nvSpPr>
        <p:spPr/>
        <p:txBody>
          <a:bodyPr/>
          <a:lstStyle/>
          <a:p>
            <a:r>
              <a:rPr lang="en-US" dirty="0">
                <a:solidFill>
                  <a:schemeClr val="tx1"/>
                </a:solidFill>
              </a:rPr>
              <a:t>Water Balance Utility</a:t>
            </a:r>
          </a:p>
        </p:txBody>
      </p:sp>
      <p:sp>
        <p:nvSpPr>
          <p:cNvPr id="3" name="Content Placeholder 2">
            <a:extLst>
              <a:ext uri="{FF2B5EF4-FFF2-40B4-BE49-F238E27FC236}">
                <a16:creationId xmlns:a16="http://schemas.microsoft.com/office/drawing/2014/main" id="{05712E78-1CD0-CE43-6F42-D55B88704E90}"/>
              </a:ext>
            </a:extLst>
          </p:cNvPr>
          <p:cNvSpPr>
            <a:spLocks noGrp="1"/>
          </p:cNvSpPr>
          <p:nvPr>
            <p:ph idx="1"/>
          </p:nvPr>
        </p:nvSpPr>
        <p:spPr>
          <a:xfrm>
            <a:off x="406400" y="1225550"/>
            <a:ext cx="11023600" cy="4718049"/>
          </a:xfrm>
        </p:spPr>
        <p:txBody>
          <a:bodyPr>
            <a:normAutofit/>
          </a:bodyPr>
          <a:lstStyle/>
          <a:p>
            <a:pPr marL="285750" indent="-285750">
              <a:buFont typeface="Arial" panose="020B0604020202020204" pitchFamily="34" charset="0"/>
              <a:buChar char="•"/>
            </a:pPr>
            <a:r>
              <a:rPr lang="en-US" sz="2000" dirty="0">
                <a:solidFill>
                  <a:schemeClr val="tx1"/>
                </a:solidFill>
              </a:rPr>
              <a:t>Waterbalance.exe</a:t>
            </a:r>
            <a:r>
              <a:rPr lang="en-US" sz="2000" b="0" dirty="0">
                <a:solidFill>
                  <a:schemeClr val="tx1"/>
                </a:solidFill>
              </a:rPr>
              <a:t> is one of the most important W2 utilities:</a:t>
            </a:r>
          </a:p>
          <a:p>
            <a:pPr marL="1146175" lvl="2" indent="-285750"/>
            <a:r>
              <a:rPr lang="en-US" sz="1700" b="0" dirty="0">
                <a:solidFill>
                  <a:schemeClr val="tx1"/>
                </a:solidFill>
              </a:rPr>
              <a:t>Calculates ungauged flows by comparing the stages calculated by W2 at a flow control structure such as a dam or gate, with observed stages from a real-life gage. </a:t>
            </a:r>
          </a:p>
          <a:p>
            <a:pPr marL="1146175" lvl="2" indent="-285750"/>
            <a:r>
              <a:rPr lang="en-US" sz="1700" b="0" dirty="0">
                <a:solidFill>
                  <a:schemeClr val="tx1"/>
                </a:solidFill>
              </a:rPr>
              <a:t>Closely resembles the ungauged flow utility in HEC-RAS.</a:t>
            </a:r>
          </a:p>
          <a:p>
            <a:pPr lvl="1" indent="0">
              <a:buNone/>
            </a:pPr>
            <a:endParaRPr lang="en-US" sz="2000" b="0" dirty="0">
              <a:solidFill>
                <a:schemeClr val="tx1"/>
              </a:solidFill>
            </a:endParaRPr>
          </a:p>
          <a:p>
            <a:pPr marL="285750" indent="-285750">
              <a:buFont typeface="Arial" panose="020B0604020202020204" pitchFamily="34" charset="0"/>
              <a:buChar char="•"/>
            </a:pPr>
            <a:r>
              <a:rPr lang="en-US" sz="2000" b="0" dirty="0">
                <a:solidFill>
                  <a:schemeClr val="tx1"/>
                </a:solidFill>
              </a:rPr>
              <a:t>From the Model Utilities user-manual:</a:t>
            </a:r>
          </a:p>
          <a:p>
            <a:pPr lvl="1" indent="0">
              <a:buNone/>
            </a:pPr>
            <a:r>
              <a:rPr lang="en-US" sz="2000" b="0" i="1" dirty="0">
                <a:solidFill>
                  <a:schemeClr val="tx1"/>
                </a:solidFill>
              </a:rPr>
              <a:t>The water balance utility can be used for lakes and reservoirs in which water surface elevations are a function of inflows and controlled outflows from the system. The utility computes the flows necessary to match observed water surface elevations (typically taken at the dam) and outputs them to the </a:t>
            </a:r>
            <a:r>
              <a:rPr lang="en-US" sz="2000" i="1" dirty="0">
                <a:solidFill>
                  <a:schemeClr val="tx1"/>
                </a:solidFill>
              </a:rPr>
              <a:t>qwb.opt</a:t>
            </a:r>
            <a:r>
              <a:rPr lang="en-US" sz="2000" b="0" i="1" dirty="0">
                <a:solidFill>
                  <a:schemeClr val="tx1"/>
                </a:solidFill>
              </a:rPr>
              <a:t> file. This file is composed of a Julian date and an inflow (m3 sec-1 ).</a:t>
            </a:r>
            <a:endParaRPr lang="en-US" sz="2000" b="0" dirty="0">
              <a:solidFill>
                <a:schemeClr val="tx1"/>
              </a:solidFill>
            </a:endParaRPr>
          </a:p>
        </p:txBody>
      </p:sp>
    </p:spTree>
    <p:extLst>
      <p:ext uri="{BB962C8B-B14F-4D97-AF65-F5344CB8AC3E}">
        <p14:creationId xmlns:p14="http://schemas.microsoft.com/office/powerpoint/2010/main" val="53111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56E3-C2AC-F7B6-B082-F7DEF936A049}"/>
              </a:ext>
            </a:extLst>
          </p:cNvPr>
          <p:cNvSpPr>
            <a:spLocks noGrp="1"/>
          </p:cNvSpPr>
          <p:nvPr>
            <p:ph type="title"/>
          </p:nvPr>
        </p:nvSpPr>
        <p:spPr/>
        <p:txBody>
          <a:bodyPr/>
          <a:lstStyle/>
          <a:p>
            <a:r>
              <a:rPr lang="en-US" dirty="0">
                <a:solidFill>
                  <a:schemeClr val="tx1"/>
                </a:solidFill>
              </a:rPr>
              <a:t>Water Balance Utility</a:t>
            </a:r>
          </a:p>
        </p:txBody>
      </p:sp>
      <p:pic>
        <p:nvPicPr>
          <p:cNvPr id="5" name="Picture 4">
            <a:extLst>
              <a:ext uri="{FF2B5EF4-FFF2-40B4-BE49-F238E27FC236}">
                <a16:creationId xmlns:a16="http://schemas.microsoft.com/office/drawing/2014/main" id="{A922298B-39B7-7949-D390-389EA82A8BC6}"/>
              </a:ext>
            </a:extLst>
          </p:cNvPr>
          <p:cNvPicPr>
            <a:picLocks noChangeAspect="1"/>
          </p:cNvPicPr>
          <p:nvPr/>
        </p:nvPicPr>
        <p:blipFill>
          <a:blip r:embed="rId2"/>
          <a:stretch>
            <a:fillRect/>
          </a:stretch>
        </p:blipFill>
        <p:spPr>
          <a:xfrm>
            <a:off x="1263128" y="1081093"/>
            <a:ext cx="9317269" cy="5124498"/>
          </a:xfrm>
          <a:prstGeom prst="rect">
            <a:avLst/>
          </a:prstGeom>
        </p:spPr>
      </p:pic>
    </p:spTree>
    <p:extLst>
      <p:ext uri="{BB962C8B-B14F-4D97-AF65-F5344CB8AC3E}">
        <p14:creationId xmlns:p14="http://schemas.microsoft.com/office/powerpoint/2010/main" val="2512922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2D4F-0429-08AE-CD90-39DF351E8C9E}"/>
              </a:ext>
            </a:extLst>
          </p:cNvPr>
          <p:cNvSpPr>
            <a:spLocks noGrp="1"/>
          </p:cNvSpPr>
          <p:nvPr>
            <p:ph type="title"/>
          </p:nvPr>
        </p:nvSpPr>
        <p:spPr>
          <a:xfrm>
            <a:off x="406400" y="274642"/>
            <a:ext cx="11176000" cy="1003957"/>
          </a:xfrm>
        </p:spPr>
        <p:txBody>
          <a:bodyPr/>
          <a:lstStyle/>
          <a:p>
            <a:r>
              <a:rPr lang="en-US" sz="2800" dirty="0">
                <a:solidFill>
                  <a:schemeClr val="tx1"/>
                </a:solidFill>
              </a:rPr>
              <a:t>Water Balance Utility – How to adjust the model after running</a:t>
            </a:r>
          </a:p>
        </p:txBody>
      </p:sp>
      <p:pic>
        <p:nvPicPr>
          <p:cNvPr id="5" name="Picture 4">
            <a:extLst>
              <a:ext uri="{FF2B5EF4-FFF2-40B4-BE49-F238E27FC236}">
                <a16:creationId xmlns:a16="http://schemas.microsoft.com/office/drawing/2014/main" id="{F81922EF-C9B1-420A-613F-D1FE6E670940}"/>
              </a:ext>
            </a:extLst>
          </p:cNvPr>
          <p:cNvPicPr>
            <a:picLocks noChangeAspect="1"/>
          </p:cNvPicPr>
          <p:nvPr/>
        </p:nvPicPr>
        <p:blipFill>
          <a:blip r:embed="rId2"/>
          <a:stretch>
            <a:fillRect/>
          </a:stretch>
        </p:blipFill>
        <p:spPr>
          <a:xfrm>
            <a:off x="495719" y="3520097"/>
            <a:ext cx="5739493" cy="1683693"/>
          </a:xfrm>
          <a:prstGeom prst="rect">
            <a:avLst/>
          </a:prstGeom>
        </p:spPr>
      </p:pic>
      <p:sp>
        <p:nvSpPr>
          <p:cNvPr id="8" name="TextBox 7">
            <a:extLst>
              <a:ext uri="{FF2B5EF4-FFF2-40B4-BE49-F238E27FC236}">
                <a16:creationId xmlns:a16="http://schemas.microsoft.com/office/drawing/2014/main" id="{ADF15E44-9D7B-4C13-5894-9239A071A99B}"/>
              </a:ext>
            </a:extLst>
          </p:cNvPr>
          <p:cNvSpPr txBox="1"/>
          <p:nvPr/>
        </p:nvSpPr>
        <p:spPr>
          <a:xfrm>
            <a:off x="6760998" y="1341144"/>
            <a:ext cx="5074495"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Computed flows can be negative, indicating underestimated outflow or overestimated inflow.</a:t>
            </a:r>
          </a:p>
          <a:p>
            <a:pPr marL="285750" indent="-285750">
              <a:buFont typeface="Arial" panose="020B0604020202020204" pitchFamily="34" charset="0"/>
              <a:buChar char="•"/>
            </a:pPr>
            <a:r>
              <a:rPr lang="en-US" sz="2000" dirty="0"/>
              <a:t>Inflows are typically added as distributed inflow, though not always the most accurate.</a:t>
            </a:r>
          </a:p>
          <a:p>
            <a:pPr marL="742950" lvl="1" indent="-285750">
              <a:buFont typeface="Arial" panose="020B0604020202020204" pitchFamily="34" charset="0"/>
              <a:buChar char="•"/>
            </a:pPr>
            <a:r>
              <a:rPr lang="en-US" sz="2000" dirty="0"/>
              <a:t>It is good to run sensitivity analysis on different ways to add/subtract flows.</a:t>
            </a:r>
          </a:p>
          <a:p>
            <a:pPr marL="285750" indent="-285750">
              <a:buFont typeface="Arial" panose="020B0604020202020204" pitchFamily="34" charset="0"/>
              <a:buChar char="•"/>
            </a:pPr>
            <a:r>
              <a:rPr lang="en-US" sz="2000" dirty="0"/>
              <a:t>Any additional flows need to have associated temperature and WQ concentrations.</a:t>
            </a:r>
          </a:p>
          <a:p>
            <a:pPr marL="285750" indent="-285750">
              <a:buFont typeface="Arial" panose="020B0604020202020204" pitchFamily="34" charset="0"/>
              <a:buChar char="•"/>
            </a:pPr>
            <a:r>
              <a:rPr lang="en-US" sz="2000" dirty="0"/>
              <a:t>Subtracted flows will have temperature and WQ concentrations equal to cell from which flows are removed.</a:t>
            </a:r>
          </a:p>
        </p:txBody>
      </p:sp>
      <p:sp>
        <p:nvSpPr>
          <p:cNvPr id="4" name="TextBox 3">
            <a:extLst>
              <a:ext uri="{FF2B5EF4-FFF2-40B4-BE49-F238E27FC236}">
                <a16:creationId xmlns:a16="http://schemas.microsoft.com/office/drawing/2014/main" id="{35AC041A-7D10-49B3-BF4F-AAD7D141E5ED}"/>
              </a:ext>
            </a:extLst>
          </p:cNvPr>
          <p:cNvSpPr txBox="1"/>
          <p:nvPr/>
        </p:nvSpPr>
        <p:spPr>
          <a:xfrm>
            <a:off x="380121" y="1296985"/>
            <a:ext cx="6172769" cy="1015663"/>
          </a:xfrm>
          <a:prstGeom prst="rect">
            <a:avLst/>
          </a:prstGeom>
          <a:noFill/>
        </p:spPr>
        <p:txBody>
          <a:bodyPr wrap="square" rtlCol="0">
            <a:spAutoFit/>
          </a:bodyPr>
          <a:lstStyle/>
          <a:p>
            <a:r>
              <a:rPr lang="en-US" sz="2000" dirty="0"/>
              <a:t>Iterative Process: We re-run the water balance utility with added inflows each time, producing an output file resembling the illustration below:</a:t>
            </a:r>
          </a:p>
        </p:txBody>
      </p:sp>
      <p:sp>
        <p:nvSpPr>
          <p:cNvPr id="6" name="Arrow: Down 5">
            <a:extLst>
              <a:ext uri="{FF2B5EF4-FFF2-40B4-BE49-F238E27FC236}">
                <a16:creationId xmlns:a16="http://schemas.microsoft.com/office/drawing/2014/main" id="{3430599F-F170-4416-83A2-E68F19AEEC4A}"/>
              </a:ext>
            </a:extLst>
          </p:cNvPr>
          <p:cNvSpPr/>
          <p:nvPr/>
        </p:nvSpPr>
        <p:spPr>
          <a:xfrm>
            <a:off x="3029619" y="2385774"/>
            <a:ext cx="520117" cy="1043226"/>
          </a:xfrm>
          <a:prstGeom prst="downArrow">
            <a:avLst/>
          </a:prstGeom>
          <a:solidFill>
            <a:srgbClr val="00B0F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3906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B603-09DC-4C35-75C2-F33ED5FCCDBF}"/>
              </a:ext>
            </a:extLst>
          </p:cNvPr>
          <p:cNvSpPr>
            <a:spLocks noGrp="1"/>
          </p:cNvSpPr>
          <p:nvPr>
            <p:ph type="title"/>
          </p:nvPr>
        </p:nvSpPr>
        <p:spPr/>
        <p:txBody>
          <a:bodyPr/>
          <a:lstStyle/>
          <a:p>
            <a:r>
              <a:rPr lang="en-US" dirty="0">
                <a:solidFill>
                  <a:schemeClr val="tx1"/>
                </a:solidFill>
              </a:rPr>
              <a:t>W2tools Post-Processor</a:t>
            </a:r>
          </a:p>
        </p:txBody>
      </p:sp>
      <p:sp>
        <p:nvSpPr>
          <p:cNvPr id="4" name="TextBox 3">
            <a:extLst>
              <a:ext uri="{FF2B5EF4-FFF2-40B4-BE49-F238E27FC236}">
                <a16:creationId xmlns:a16="http://schemas.microsoft.com/office/drawing/2014/main" id="{0D82B5A5-72E5-CC3D-38E5-3E102E2BB3DB}"/>
              </a:ext>
            </a:extLst>
          </p:cNvPr>
          <p:cNvSpPr txBox="1"/>
          <p:nvPr/>
        </p:nvSpPr>
        <p:spPr>
          <a:xfrm>
            <a:off x="425540" y="1128248"/>
            <a:ext cx="4063063" cy="286232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dirty="0">
                <a:latin typeface="Arial"/>
                <a:ea typeface="ＭＳ Ｐゴシック"/>
                <a:cs typeface="Arial"/>
              </a:rPr>
              <a:t>W2_Post is a CE-QUAL-W2 post-processing tool created by DSI which reads in a binary file.</a:t>
            </a:r>
          </a:p>
          <a:p>
            <a:pPr marL="342900" indent="-342900">
              <a:buFont typeface="Arial" panose="020B0604020202020204" pitchFamily="34" charset="0"/>
              <a:buChar char="•"/>
            </a:pPr>
            <a:r>
              <a:rPr lang="en-US" sz="2000" dirty="0"/>
              <a:t>The name of the binary file is specified in the W2 control file.</a:t>
            </a:r>
          </a:p>
          <a:p>
            <a:pPr marL="342900" indent="-342900">
              <a:buFont typeface="Arial" panose="020B0604020202020204" pitchFamily="34" charset="0"/>
              <a:buChar char="•"/>
            </a:pPr>
            <a:r>
              <a:rPr lang="en-US" sz="2000" dirty="0"/>
              <a:t>This binary file contains nearly all data generated during the model run.  </a:t>
            </a:r>
          </a:p>
        </p:txBody>
      </p:sp>
      <p:pic>
        <p:nvPicPr>
          <p:cNvPr id="7" name="Picture 6">
            <a:extLst>
              <a:ext uri="{FF2B5EF4-FFF2-40B4-BE49-F238E27FC236}">
                <a16:creationId xmlns:a16="http://schemas.microsoft.com/office/drawing/2014/main" id="{60204ACF-0E45-72E4-FC14-B282567060BB}"/>
              </a:ext>
            </a:extLst>
          </p:cNvPr>
          <p:cNvPicPr>
            <a:picLocks noChangeAspect="1"/>
          </p:cNvPicPr>
          <p:nvPr/>
        </p:nvPicPr>
        <p:blipFill>
          <a:blip r:embed="rId2"/>
          <a:stretch>
            <a:fillRect/>
          </a:stretch>
        </p:blipFill>
        <p:spPr>
          <a:xfrm>
            <a:off x="4720224" y="1081093"/>
            <a:ext cx="6862176" cy="5134422"/>
          </a:xfrm>
          <a:prstGeom prst="rect">
            <a:avLst/>
          </a:prstGeom>
        </p:spPr>
      </p:pic>
    </p:spTree>
    <p:extLst>
      <p:ext uri="{BB962C8B-B14F-4D97-AF65-F5344CB8AC3E}">
        <p14:creationId xmlns:p14="http://schemas.microsoft.com/office/powerpoint/2010/main" val="104987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B256-A388-4706-8700-0FEEB96625A0}"/>
              </a:ext>
            </a:extLst>
          </p:cNvPr>
          <p:cNvSpPr>
            <a:spLocks noGrp="1"/>
          </p:cNvSpPr>
          <p:nvPr>
            <p:ph type="title"/>
          </p:nvPr>
        </p:nvSpPr>
        <p:spPr/>
        <p:txBody>
          <a:bodyPr/>
          <a:lstStyle/>
          <a:p>
            <a:r>
              <a:rPr lang="en-US" dirty="0">
                <a:solidFill>
                  <a:schemeClr val="tx1"/>
                </a:solidFill>
              </a:rPr>
              <a:t>Bathymetry Viewer</a:t>
            </a:r>
          </a:p>
        </p:txBody>
      </p:sp>
      <p:pic>
        <p:nvPicPr>
          <p:cNvPr id="5" name="Picture 4">
            <a:extLst>
              <a:ext uri="{FF2B5EF4-FFF2-40B4-BE49-F238E27FC236}">
                <a16:creationId xmlns:a16="http://schemas.microsoft.com/office/drawing/2014/main" id="{4C331B51-8CEE-488F-9DC9-7207F8E1B596}"/>
              </a:ext>
            </a:extLst>
          </p:cNvPr>
          <p:cNvPicPr>
            <a:picLocks noChangeAspect="1"/>
          </p:cNvPicPr>
          <p:nvPr/>
        </p:nvPicPr>
        <p:blipFill>
          <a:blip r:embed="rId2"/>
          <a:stretch>
            <a:fillRect/>
          </a:stretch>
        </p:blipFill>
        <p:spPr>
          <a:xfrm>
            <a:off x="406400" y="1081093"/>
            <a:ext cx="6079382" cy="3039691"/>
          </a:xfrm>
          <a:prstGeom prst="rect">
            <a:avLst/>
          </a:prstGeom>
        </p:spPr>
      </p:pic>
      <p:pic>
        <p:nvPicPr>
          <p:cNvPr id="7" name="Picture 6">
            <a:extLst>
              <a:ext uri="{FF2B5EF4-FFF2-40B4-BE49-F238E27FC236}">
                <a16:creationId xmlns:a16="http://schemas.microsoft.com/office/drawing/2014/main" id="{244EAE35-4A1E-4733-8166-FE17DE1548C9}"/>
              </a:ext>
            </a:extLst>
          </p:cNvPr>
          <p:cNvPicPr>
            <a:picLocks noChangeAspect="1"/>
          </p:cNvPicPr>
          <p:nvPr/>
        </p:nvPicPr>
        <p:blipFill>
          <a:blip r:embed="rId3"/>
          <a:stretch>
            <a:fillRect/>
          </a:stretch>
        </p:blipFill>
        <p:spPr>
          <a:xfrm>
            <a:off x="5587466" y="3122849"/>
            <a:ext cx="6085087" cy="3039692"/>
          </a:xfrm>
          <a:prstGeom prst="rect">
            <a:avLst/>
          </a:prstGeom>
        </p:spPr>
      </p:pic>
    </p:spTree>
    <p:extLst>
      <p:ext uri="{BB962C8B-B14F-4D97-AF65-F5344CB8AC3E}">
        <p14:creationId xmlns:p14="http://schemas.microsoft.com/office/powerpoint/2010/main" val="401556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9F6F-A42C-4110-92F8-A066E7C2A713}"/>
              </a:ext>
            </a:extLst>
          </p:cNvPr>
          <p:cNvSpPr>
            <a:spLocks noGrp="1"/>
          </p:cNvSpPr>
          <p:nvPr>
            <p:ph type="title"/>
          </p:nvPr>
        </p:nvSpPr>
        <p:spPr/>
        <p:txBody>
          <a:bodyPr/>
          <a:lstStyle/>
          <a:p>
            <a:pPr algn="ctr"/>
            <a:r>
              <a:rPr lang="en-US" dirty="0">
                <a:solidFill>
                  <a:schemeClr val="tx1"/>
                </a:solidFill>
              </a:rPr>
              <a:t>Temperature Time Series – Example View</a:t>
            </a:r>
          </a:p>
        </p:txBody>
      </p:sp>
      <p:pic>
        <p:nvPicPr>
          <p:cNvPr id="5" name="Picture 4">
            <a:extLst>
              <a:ext uri="{FF2B5EF4-FFF2-40B4-BE49-F238E27FC236}">
                <a16:creationId xmlns:a16="http://schemas.microsoft.com/office/drawing/2014/main" id="{9482479A-7E37-4356-84A0-CFDD09CFF833}"/>
              </a:ext>
            </a:extLst>
          </p:cNvPr>
          <p:cNvPicPr>
            <a:picLocks noChangeAspect="1"/>
          </p:cNvPicPr>
          <p:nvPr/>
        </p:nvPicPr>
        <p:blipFill rotWithShape="1">
          <a:blip r:embed="rId2"/>
          <a:srcRect t="1194" r="983"/>
          <a:stretch/>
        </p:blipFill>
        <p:spPr>
          <a:xfrm>
            <a:off x="2714445" y="1022478"/>
            <a:ext cx="6851034" cy="5125003"/>
          </a:xfrm>
          <a:prstGeom prst="rect">
            <a:avLst/>
          </a:prstGeom>
          <a:ln>
            <a:solidFill>
              <a:schemeClr val="tx1"/>
            </a:solidFill>
          </a:ln>
        </p:spPr>
      </p:pic>
    </p:spTree>
    <p:extLst>
      <p:ext uri="{BB962C8B-B14F-4D97-AF65-F5344CB8AC3E}">
        <p14:creationId xmlns:p14="http://schemas.microsoft.com/office/powerpoint/2010/main" val="304728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B2C3-EA4D-4F6F-8D53-EDF417DE3B2B}"/>
              </a:ext>
            </a:extLst>
          </p:cNvPr>
          <p:cNvSpPr>
            <a:spLocks noGrp="1"/>
          </p:cNvSpPr>
          <p:nvPr>
            <p:ph type="title"/>
          </p:nvPr>
        </p:nvSpPr>
        <p:spPr/>
        <p:txBody>
          <a:bodyPr/>
          <a:lstStyle/>
          <a:p>
            <a:pPr algn="ctr"/>
            <a:r>
              <a:rPr lang="en-US" dirty="0">
                <a:solidFill>
                  <a:schemeClr val="tx1"/>
                </a:solidFill>
              </a:rPr>
              <a:t>Contour Plotting and Animations</a:t>
            </a:r>
          </a:p>
        </p:txBody>
      </p:sp>
      <p:pic>
        <p:nvPicPr>
          <p:cNvPr id="5" name="Picture 4">
            <a:extLst>
              <a:ext uri="{FF2B5EF4-FFF2-40B4-BE49-F238E27FC236}">
                <a16:creationId xmlns:a16="http://schemas.microsoft.com/office/drawing/2014/main" id="{83844488-14D0-4F15-B834-1155F13FD1FB}"/>
              </a:ext>
            </a:extLst>
          </p:cNvPr>
          <p:cNvPicPr>
            <a:picLocks noChangeAspect="1"/>
          </p:cNvPicPr>
          <p:nvPr/>
        </p:nvPicPr>
        <p:blipFill>
          <a:blip r:embed="rId2"/>
          <a:stretch>
            <a:fillRect/>
          </a:stretch>
        </p:blipFill>
        <p:spPr>
          <a:xfrm>
            <a:off x="1881165" y="1088420"/>
            <a:ext cx="8268478" cy="4961087"/>
          </a:xfrm>
          <a:prstGeom prst="rect">
            <a:avLst/>
          </a:prstGeom>
          <a:ln>
            <a:solidFill>
              <a:schemeClr val="tx1"/>
            </a:solidFill>
          </a:ln>
        </p:spPr>
      </p:pic>
    </p:spTree>
    <p:extLst>
      <p:ext uri="{BB962C8B-B14F-4D97-AF65-F5344CB8AC3E}">
        <p14:creationId xmlns:p14="http://schemas.microsoft.com/office/powerpoint/2010/main" val="1563933004"/>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2.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customXml/itemProps3.xml><?xml version="1.0" encoding="utf-8"?>
<ds:datastoreItem xmlns:ds="http://schemas.openxmlformats.org/officeDocument/2006/customXml" ds:itemID="{CBDE92C0-1C3B-4626-A77B-CF809BF3637A}"/>
</file>

<file path=docProps/app.xml><?xml version="1.0" encoding="utf-8"?>
<Properties xmlns="http://schemas.openxmlformats.org/officeDocument/2006/extended-properties" xmlns:vt="http://schemas.openxmlformats.org/officeDocument/2006/docPropsVTypes">
  <Template>ERDC PowerPoint Template - CUI</Template>
  <TotalTime>134</TotalTime>
  <Words>600</Words>
  <Application>Microsoft Office PowerPoint</Application>
  <PresentationFormat>Widescreen</PresentationFormat>
  <Paragraphs>67</Paragraphs>
  <Slides>15</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15</vt:i4>
      </vt:variant>
    </vt:vector>
  </HeadingPairs>
  <TitlesOfParts>
    <vt:vector size="24" baseType="lpstr">
      <vt:lpstr>Arial</vt:lpstr>
      <vt:lpstr>Calibri</vt:lpstr>
      <vt:lpstr>Calibri Light</vt:lpstr>
      <vt:lpstr>Wingdings</vt:lpstr>
      <vt:lpstr>Title Slide Templates</vt:lpstr>
      <vt:lpstr>UNCL // FOUO Content</vt:lpstr>
      <vt:lpstr>UNCLASSIFIED Content</vt:lpstr>
      <vt:lpstr>Custom Classification Content</vt:lpstr>
      <vt:lpstr>Standard White Theme</vt:lpstr>
      <vt:lpstr>CE-QUAL-W2 Model Utilities</vt:lpstr>
      <vt:lpstr>Presentation Overview</vt:lpstr>
      <vt:lpstr>Water Balance Utility</vt:lpstr>
      <vt:lpstr>Water Balance Utility</vt:lpstr>
      <vt:lpstr>Water Balance Utility – How to adjust the model after running</vt:lpstr>
      <vt:lpstr>W2tools Post-Processor</vt:lpstr>
      <vt:lpstr>Bathymetry Viewer</vt:lpstr>
      <vt:lpstr>Temperature Time Series – Example View</vt:lpstr>
      <vt:lpstr>Contour Plotting and Animations</vt:lpstr>
      <vt:lpstr>Vector Field Plotting</vt:lpstr>
      <vt:lpstr>Output Visualization Future Work</vt:lpstr>
      <vt:lpstr>Control File Converter, from v3.7– 4.2 to v4.5</vt:lpstr>
      <vt:lpstr>Excel Macro - .xlsm to .csv</vt:lpstr>
      <vt:lpstr>W2Control GUI</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Melendez, Lauren L CIV USARMY CEERD-EL (USA)</cp:lastModifiedBy>
  <cp:revision>145</cp:revision>
  <cp:lastPrinted>2018-03-14T15:02:38Z</cp:lastPrinted>
  <dcterms:created xsi:type="dcterms:W3CDTF">2022-08-04T21:02:01Z</dcterms:created>
  <dcterms:modified xsi:type="dcterms:W3CDTF">2024-06-25T15:40:08Z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